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8"/>
  </p:notesMasterIdLst>
  <p:sldIdLst>
    <p:sldId id="40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3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presProps" Target="pres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94E37-D02A-49E7-BC73-94F4BC59177B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8CF8B-DEE9-4C96-8B68-1A69216DBE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67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8CF8B-DEE9-4C96-8B68-1A69216DBE97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786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65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85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009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162221"/>
      </p:ext>
    </p:extLst>
  </p:cSld>
  <p:clrMapOvr>
    <a:masterClrMapping/>
  </p:clrMapOvr>
  <p:transition spd="med">
    <p:pull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225593"/>
      </p:ext>
    </p:extLst>
  </p:cSld>
  <p:clrMapOvr>
    <a:masterClrMapping/>
  </p:clrMapOvr>
  <p:transition spd="med">
    <p:pull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44597768"/>
      </p:ext>
    </p:extLst>
  </p:cSld>
  <p:clrMapOvr>
    <a:masterClrMapping/>
  </p:clrMapOvr>
  <p:transition spd="med">
    <p:pull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952898"/>
      </p:ext>
    </p:extLst>
  </p:cSld>
  <p:clrMapOvr>
    <a:masterClrMapping/>
  </p:clrMapOvr>
  <p:transition spd="med">
    <p:pull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248835"/>
      </p:ext>
    </p:extLst>
  </p:cSld>
  <p:clrMapOvr>
    <a:masterClrMapping/>
  </p:clrMapOvr>
  <p:transition spd="med">
    <p:pull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291154"/>
      </p:ext>
    </p:extLst>
  </p:cSld>
  <p:clrMapOvr>
    <a:masterClrMapping/>
  </p:clrMapOvr>
  <p:transition spd="med">
    <p:pull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78232"/>
      </p:ext>
    </p:extLst>
  </p:cSld>
  <p:clrMapOvr>
    <a:masterClrMapping/>
  </p:clrMapOvr>
  <p:transition spd="med">
    <p:pull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88651098"/>
      </p:ext>
    </p:extLst>
  </p:cSld>
  <p:clrMapOvr>
    <a:masterClrMapping/>
  </p:clrMapOvr>
  <p:transition spd="med"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765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84246007"/>
      </p:ext>
    </p:extLst>
  </p:cSld>
  <p:clrMapOvr>
    <a:masterClrMapping/>
  </p:clrMapOvr>
  <p:transition spd="med">
    <p:pull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669679"/>
      </p:ext>
    </p:extLst>
  </p:cSld>
  <p:clrMapOvr>
    <a:masterClrMapping/>
  </p:clrMapOvr>
  <p:transition spd="med">
    <p:pull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228600"/>
            <a:ext cx="25908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5692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28109"/>
      </p:ext>
    </p:extLst>
  </p:cSld>
  <p:clrMapOvr>
    <a:masterClrMapping/>
  </p:clrMapOvr>
  <p:transition spd="med">
    <p:pull dir="r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685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914400" y="1295400"/>
            <a:ext cx="103632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322146432"/>
      </p:ext>
    </p:extLst>
  </p:cSld>
  <p:clrMapOvr>
    <a:masterClrMapping/>
  </p:clrMapOvr>
  <p:transition spd="med"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05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74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26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1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93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42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58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A87B5-B2D0-44D6-8330-DD39DE98B419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B460A-CBD3-4AC3-99B5-25405818C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2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 userDrawn="1"/>
        </p:nvSpPr>
        <p:spPr bwMode="auto">
          <a:xfrm rot="-5400000">
            <a:off x="6019800" y="-6019800"/>
            <a:ext cx="152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7" name="Rectangle 35"/>
          <p:cNvSpPr>
            <a:spLocks noChangeArrowheads="1"/>
          </p:cNvSpPr>
          <p:nvPr userDrawn="1"/>
        </p:nvSpPr>
        <p:spPr bwMode="auto">
          <a:xfrm rot="-5400000">
            <a:off x="5638800" y="-5430837"/>
            <a:ext cx="914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AutoShape 15"/>
          <p:cNvSpPr>
            <a:spLocks noChangeArrowheads="1"/>
          </p:cNvSpPr>
          <p:nvPr userDrawn="1"/>
        </p:nvSpPr>
        <p:spPr bwMode="auto">
          <a:xfrm>
            <a:off x="368300" y="996951"/>
            <a:ext cx="11406717" cy="3865563"/>
          </a:xfrm>
          <a:prstGeom prst="roundRect">
            <a:avLst>
              <a:gd name="adj" fmla="val 589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95400"/>
            <a:ext cx="10363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1" name="Rectangle 33"/>
          <p:cNvSpPr>
            <a:spLocks noChangeArrowheads="1"/>
          </p:cNvSpPr>
          <p:nvPr userDrawn="1"/>
        </p:nvSpPr>
        <p:spPr bwMode="auto">
          <a:xfrm>
            <a:off x="0" y="1176339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Rectangle 36"/>
          <p:cNvSpPr>
            <a:spLocks noChangeArrowheads="1"/>
          </p:cNvSpPr>
          <p:nvPr userDrawn="1"/>
        </p:nvSpPr>
        <p:spPr bwMode="auto">
          <a:xfrm>
            <a:off x="11785600" y="1190626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grpSp>
        <p:nvGrpSpPr>
          <p:cNvPr id="1033" name="Group 38"/>
          <p:cNvGrpSpPr>
            <a:grpSpLocks/>
          </p:cNvGrpSpPr>
          <p:nvPr userDrawn="1"/>
        </p:nvGrpSpPr>
        <p:grpSpPr bwMode="auto">
          <a:xfrm>
            <a:off x="273051" y="6172200"/>
            <a:ext cx="11512549" cy="590550"/>
            <a:chOff x="129" y="3939"/>
            <a:chExt cx="5439" cy="372"/>
          </a:xfrm>
        </p:grpSpPr>
        <p:sp>
          <p:nvSpPr>
            <p:cNvPr id="1034" name="Line 39"/>
            <p:cNvSpPr>
              <a:spLocks noChangeShapeType="1"/>
            </p:cNvSpPr>
            <p:nvPr userDrawn="1"/>
          </p:nvSpPr>
          <p:spPr bwMode="auto">
            <a:xfrm>
              <a:off x="1356" y="3959"/>
              <a:ext cx="4212" cy="0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pic>
          <p:nvPicPr>
            <p:cNvPr id="1035" name="Picture 41" descr="D:\PPT\Logo\深色直右商標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" y="3939"/>
              <a:ext cx="110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907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 dir="r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31"/>
          <p:cNvGrpSpPr>
            <a:grpSpLocks/>
          </p:cNvGrpSpPr>
          <p:nvPr/>
        </p:nvGrpSpPr>
        <p:grpSpPr bwMode="auto">
          <a:xfrm>
            <a:off x="1408112" y="19050"/>
            <a:ext cx="9259888" cy="6838950"/>
            <a:chOff x="-73" y="12"/>
            <a:chExt cx="5833" cy="4308"/>
          </a:xfrm>
        </p:grpSpPr>
        <p:grpSp>
          <p:nvGrpSpPr>
            <p:cNvPr id="2057" name="Group 128"/>
            <p:cNvGrpSpPr>
              <a:grpSpLocks/>
            </p:cNvGrpSpPr>
            <p:nvPr/>
          </p:nvGrpSpPr>
          <p:grpSpPr bwMode="auto">
            <a:xfrm>
              <a:off x="-73" y="12"/>
              <a:ext cx="5833" cy="4308"/>
              <a:chOff x="-73" y="12"/>
              <a:chExt cx="5833" cy="4308"/>
            </a:xfrm>
          </p:grpSpPr>
          <p:sp>
            <p:nvSpPr>
              <p:cNvPr id="2059" name="Rectangle 22"/>
              <p:cNvSpPr>
                <a:spLocks noChangeArrowheads="1"/>
              </p:cNvSpPr>
              <p:nvPr/>
            </p:nvSpPr>
            <p:spPr bwMode="auto">
              <a:xfrm>
                <a:off x="-73" y="12"/>
                <a:ext cx="5760" cy="2227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sp>
            <p:nvSpPr>
              <p:cNvPr id="2060" name="Rectangle 124"/>
              <p:cNvSpPr>
                <a:spLocks noChangeArrowheads="1"/>
              </p:cNvSpPr>
              <p:nvPr/>
            </p:nvSpPr>
            <p:spPr bwMode="auto">
              <a:xfrm>
                <a:off x="0" y="2179"/>
                <a:ext cx="5760" cy="21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061" name="Group 123"/>
              <p:cNvGrpSpPr>
                <a:grpSpLocks/>
              </p:cNvGrpSpPr>
              <p:nvPr/>
            </p:nvGrpSpPr>
            <p:grpSpPr bwMode="auto">
              <a:xfrm rot="10800000">
                <a:off x="5144" y="115"/>
                <a:ext cx="490" cy="2017"/>
                <a:chOff x="0" y="2154"/>
                <a:chExt cx="1440" cy="2006"/>
              </a:xfrm>
            </p:grpSpPr>
            <p:sp>
              <p:nvSpPr>
                <p:cNvPr id="2062" name="Rectangle 10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40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3" name="Rectangle 11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229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4" name="Rectangle 113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053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5" name="Rectangle 114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877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6" name="Rectangle 115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701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7" name="Rectangle 116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525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8" name="Rectangle 117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34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9" name="Rectangle 118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172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0" name="Rectangle 11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99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1" name="Rectangle 120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820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2" name="Rectangle 121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644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3" name="Rectangle 12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46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</p:grpSp>
        </p:grpSp>
        <p:sp>
          <p:nvSpPr>
            <p:cNvPr id="2058" name="Rectangle 17"/>
            <p:cNvSpPr>
              <a:spLocks noChangeArrowheads="1"/>
            </p:cNvSpPr>
            <p:nvPr/>
          </p:nvSpPr>
          <p:spPr bwMode="auto">
            <a:xfrm>
              <a:off x="504" y="344"/>
              <a:ext cx="4751" cy="1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>
              <a:lvl1pPr marL="342900" indent="-342900"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dirty="0">
                  <a:latin typeface="標楷體" panose="03000509000000000000" pitchFamily="65" charset="-120"/>
                </a:rPr>
                <a:t>使用教材：</a:t>
              </a:r>
              <a:r>
                <a:rPr lang="en-US" altLang="zh-TW" sz="2800" b="1" dirty="0">
                  <a:ea typeface="新細明體" panose="02020500000000000000" pitchFamily="18" charset="-120"/>
                </a:rPr>
                <a:t>Python </a:t>
              </a:r>
              <a:r>
                <a:rPr lang="zh-TW" altLang="en-US" sz="2800" b="1" dirty="0">
                  <a:ea typeface="新細明體" panose="02020500000000000000" pitchFamily="18" charset="-120"/>
                </a:rPr>
                <a:t>程式設計入門 金融商管實務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b="1" dirty="0">
                  <a:ea typeface="新細明體" panose="02020500000000000000" pitchFamily="18" charset="-120"/>
                </a:rPr>
                <a:t>案例 </a:t>
              </a:r>
              <a:r>
                <a:rPr lang="zh-TW" altLang="en-US" sz="2800" b="1" dirty="0">
                  <a:ea typeface="新細明體" panose="02020500000000000000" pitchFamily="18" charset="-120"/>
                </a:rPr>
                <a:t>第三版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endParaRPr lang="en-US" altLang="zh-TW" sz="2800" b="1" dirty="0">
                <a:latin typeface="標楷體" panose="03000509000000000000" pitchFamily="65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b="1" dirty="0">
                  <a:latin typeface="標楷體" panose="03000509000000000000" pitchFamily="65" charset="-120"/>
                </a:rPr>
                <a:t>作者</a:t>
              </a:r>
              <a:r>
                <a:rPr lang="en-US" altLang="zh-TW" sz="2800" b="1" dirty="0">
                  <a:latin typeface="標楷體" panose="03000509000000000000" pitchFamily="65" charset="-120"/>
                </a:rPr>
                <a:t>: </a:t>
              </a:r>
              <a:r>
                <a:rPr lang="zh-TW" altLang="en-US" sz="2800" b="1" dirty="0">
                  <a:latin typeface="標楷體" panose="03000509000000000000" pitchFamily="65" charset="-120"/>
                </a:rPr>
                <a:t>林萍珍</a:t>
              </a:r>
              <a:endParaRPr lang="zh-TW" altLang="en-US" sz="4000" dirty="0">
                <a:latin typeface="標楷體" panose="03000509000000000000" pitchFamily="65" charset="-120"/>
              </a:endParaRPr>
            </a:p>
          </p:txBody>
        </p:sp>
      </p:grpSp>
      <p:pic>
        <p:nvPicPr>
          <p:cNvPr id="2051" name="Picture 7" descr="D:\PPT\Logo\深色直右商標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5486401"/>
            <a:ext cx="2895600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125"/>
          <p:cNvGrpSpPr>
            <a:grpSpLocks/>
          </p:cNvGrpSpPr>
          <p:nvPr/>
        </p:nvGrpSpPr>
        <p:grpSpPr bwMode="auto">
          <a:xfrm>
            <a:off x="1538289" y="582614"/>
            <a:ext cx="623887" cy="663575"/>
            <a:chOff x="200" y="1575"/>
            <a:chExt cx="393" cy="418"/>
          </a:xfrm>
        </p:grpSpPr>
        <p:sp>
          <p:nvSpPr>
            <p:cNvPr id="2054" name="Rectangle 106"/>
            <p:cNvSpPr>
              <a:spLocks noChangeArrowheads="1"/>
            </p:cNvSpPr>
            <p:nvPr/>
          </p:nvSpPr>
          <p:spPr bwMode="auto">
            <a:xfrm>
              <a:off x="200" y="1738"/>
              <a:ext cx="254" cy="255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5" name="Rectangle 107"/>
            <p:cNvSpPr>
              <a:spLocks noChangeArrowheads="1"/>
            </p:cNvSpPr>
            <p:nvPr/>
          </p:nvSpPr>
          <p:spPr bwMode="auto">
            <a:xfrm>
              <a:off x="258" y="1575"/>
              <a:ext cx="254" cy="25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6" name="Rectangle 108"/>
            <p:cNvSpPr>
              <a:spLocks noChangeArrowheads="1"/>
            </p:cNvSpPr>
            <p:nvPr/>
          </p:nvSpPr>
          <p:spPr bwMode="auto">
            <a:xfrm>
              <a:off x="338" y="1686"/>
              <a:ext cx="255" cy="25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18" y="2673464"/>
            <a:ext cx="2833695" cy="39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0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34" t="12248" r="30447" b="74390"/>
          <a:stretch/>
        </p:blipFill>
        <p:spPr>
          <a:xfrm>
            <a:off x="2562108" y="1405529"/>
            <a:ext cx="7725782" cy="14466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9266" t="20289" r="30246" b="66651"/>
          <a:stretch/>
        </p:blipFill>
        <p:spPr>
          <a:xfrm>
            <a:off x="2562108" y="3343321"/>
            <a:ext cx="7452608" cy="13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615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61" t="16386" r="26989" b="51028"/>
          <a:stretch/>
        </p:blipFill>
        <p:spPr>
          <a:xfrm>
            <a:off x="1086228" y="1603717"/>
            <a:ext cx="10019544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05829"/>
      </p:ext>
    </p:extLst>
  </p:cSld>
  <p:clrMapOvr>
    <a:masterClrMapping/>
  </p:clrMapOvr>
  <p:transition spd="med">
    <p:pull dir="rd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870" y="914400"/>
            <a:ext cx="8682260" cy="480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60827" y="571500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6-22</a:t>
            </a:r>
            <a:r>
              <a:rPr lang="zh-TW" altLang="en-US" dirty="0" smtClean="0"/>
              <a:t>　區域、封閉與全域變數的範圍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4432402"/>
      </p:ext>
    </p:extLst>
  </p:cSld>
  <p:clrMapOvr>
    <a:masterClrMapping/>
  </p:clrMapOvr>
  <p:transition spd="med">
    <p:pull dir="rd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879" y="1028910"/>
            <a:ext cx="6728241" cy="50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22629"/>
      </p:ext>
    </p:extLst>
  </p:cSld>
  <p:clrMapOvr>
    <a:masterClrMapping/>
  </p:clrMapOvr>
  <p:transition spd="med">
    <p:pull dir="rd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97" t="21661" r="27154" b="17680"/>
          <a:stretch/>
        </p:blipFill>
        <p:spPr>
          <a:xfrm>
            <a:off x="2783058" y="1090244"/>
            <a:ext cx="6625883" cy="47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10664"/>
      </p:ext>
    </p:extLst>
  </p:cSld>
  <p:clrMapOvr>
    <a:masterClrMapping/>
  </p:clrMapOvr>
  <p:transition spd="med">
    <p:pull dir="rd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220" t="21952" r="27648" b="23835"/>
          <a:stretch/>
        </p:blipFill>
        <p:spPr>
          <a:xfrm>
            <a:off x="2771336" y="1055076"/>
            <a:ext cx="6262468" cy="41377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26826" t="38317" r="27043" b="52067"/>
          <a:stretch/>
        </p:blipFill>
        <p:spPr>
          <a:xfrm>
            <a:off x="2806871" y="5192780"/>
            <a:ext cx="6226933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09764"/>
      </p:ext>
    </p:extLst>
  </p:cSld>
  <p:clrMapOvr>
    <a:masterClrMapping/>
  </p:clrMapOvr>
  <p:transition spd="med">
    <p:pull dir="rd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065" y="914400"/>
            <a:ext cx="8605869" cy="480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01507" y="5715000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6-23</a:t>
            </a:r>
            <a:r>
              <a:rPr lang="zh-TW" altLang="en-US" dirty="0" smtClean="0"/>
              <a:t>　區域、封閉、全域變數與內建變數的範圍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2852951"/>
      </p:ext>
    </p:extLst>
  </p:cSld>
  <p:clrMapOvr>
    <a:masterClrMapping/>
  </p:clrMapOvr>
  <p:transition spd="med">
    <p:pull dir="rd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23125" r="27154" b="39365"/>
          <a:stretch/>
        </p:blipFill>
        <p:spPr>
          <a:xfrm>
            <a:off x="2229804" y="1434904"/>
            <a:ext cx="7732392" cy="34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0544"/>
      </p:ext>
    </p:extLst>
  </p:cSld>
  <p:clrMapOvr>
    <a:masterClrMapping/>
  </p:clrMapOvr>
  <p:transition spd="med">
    <p:pull dir="rd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868" y="1046904"/>
            <a:ext cx="8100264" cy="46223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53324" y="5801752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mtClean="0"/>
              <a:t>圖</a:t>
            </a:r>
            <a:r>
              <a:rPr lang="en-US" altLang="zh-TW" dirty="0" smtClean="0"/>
              <a:t>6-24</a:t>
            </a:r>
            <a:r>
              <a:rPr lang="zh-TW" altLang="en-US" dirty="0" smtClean="0"/>
              <a:t>　除錯設定中斷點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1289656"/>
      </p:ext>
    </p:extLst>
  </p:cSld>
  <p:clrMapOvr>
    <a:masterClrMapping/>
  </p:clrMapOvr>
  <p:transition spd="med">
    <p:pull dir="rd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1" t="27228" r="25671" b="19731"/>
          <a:stretch/>
        </p:blipFill>
        <p:spPr>
          <a:xfrm>
            <a:off x="2423672" y="1231974"/>
            <a:ext cx="7344656" cy="452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02113"/>
      </p:ext>
    </p:extLst>
  </p:cSld>
  <p:clrMapOvr>
    <a:masterClrMapping/>
  </p:clrMapOvr>
  <p:transition spd="med">
    <p:pull dir="rd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18730" r="25836" b="55483"/>
          <a:stretch/>
        </p:blipFill>
        <p:spPr>
          <a:xfrm>
            <a:off x="1842601" y="1716259"/>
            <a:ext cx="8506797" cy="25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57258"/>
      </p:ext>
    </p:extLst>
  </p:cSld>
  <p:clrMapOvr>
    <a:masterClrMapping/>
  </p:clrMapOvr>
  <p:transition spd="med">
    <p:pull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55" t="19072" r="29008" b="29187"/>
          <a:stretch/>
        </p:blipFill>
        <p:spPr>
          <a:xfrm>
            <a:off x="3108153" y="1351127"/>
            <a:ext cx="5975694" cy="41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7289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868" y="1023221"/>
            <a:ext cx="8100264" cy="46134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91660" y="574548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6-25</a:t>
            </a:r>
            <a:r>
              <a:rPr lang="zh-TW" altLang="en-US" dirty="0" smtClean="0"/>
              <a:t>　追蹤函數內變數值的變化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9197011"/>
      </p:ext>
    </p:extLst>
  </p:cSld>
  <p:clrMapOvr>
    <a:masterClrMapping/>
  </p:clrMapOvr>
  <p:transition spd="med">
    <p:pull dir="r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1" t="33675" r="26660" b="51380"/>
          <a:stretch/>
        </p:blipFill>
        <p:spPr>
          <a:xfrm>
            <a:off x="1766466" y="1111348"/>
            <a:ext cx="8659067" cy="15333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382" t="22356" r="27513" b="50914"/>
          <a:stretch/>
        </p:blipFill>
        <p:spPr>
          <a:xfrm>
            <a:off x="1766465" y="2841674"/>
            <a:ext cx="8659067" cy="28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3297"/>
      </p:ext>
    </p:extLst>
  </p:cSld>
  <p:clrMapOvr>
    <a:masterClrMapping/>
  </p:clrMapOvr>
  <p:transition spd="med">
    <p:pull dir="rd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18730" r="26989" b="19146"/>
          <a:stretch/>
        </p:blipFill>
        <p:spPr>
          <a:xfrm>
            <a:off x="2708030" y="1153550"/>
            <a:ext cx="6775939" cy="50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48530"/>
      </p:ext>
    </p:extLst>
  </p:cSld>
  <p:clrMapOvr>
    <a:masterClrMapping/>
  </p:clrMapOvr>
  <p:transition spd="med">
    <p:pull dir="rd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17851" r="26825" b="64860"/>
          <a:stretch/>
        </p:blipFill>
        <p:spPr>
          <a:xfrm>
            <a:off x="1701160" y="1420836"/>
            <a:ext cx="8789679" cy="18006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394" t="31010" r="34683" b="58798"/>
          <a:stretch/>
        </p:blipFill>
        <p:spPr>
          <a:xfrm>
            <a:off x="1701160" y="3453617"/>
            <a:ext cx="9316529" cy="13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48922"/>
      </p:ext>
    </p:extLst>
  </p:cSld>
  <p:clrMapOvr>
    <a:masterClrMapping/>
  </p:clrMapOvr>
  <p:transition spd="med">
    <p:pull dir="rd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61" t="17558" r="25672" b="16801"/>
          <a:stretch/>
        </p:blipFill>
        <p:spPr>
          <a:xfrm>
            <a:off x="2609557" y="1111347"/>
            <a:ext cx="6972886" cy="52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8957"/>
      </p:ext>
    </p:extLst>
  </p:cSld>
  <p:clrMapOvr>
    <a:masterClrMapping/>
  </p:clrMapOvr>
  <p:transition spd="med">
    <p:pull dir="rd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5" t="26349" r="26989" b="40244"/>
          <a:stretch/>
        </p:blipFill>
        <p:spPr>
          <a:xfrm>
            <a:off x="2737336" y="1048043"/>
            <a:ext cx="6717323" cy="26869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069" t="33702" r="26898" b="33029"/>
          <a:stretch/>
        </p:blipFill>
        <p:spPr>
          <a:xfrm>
            <a:off x="2737336" y="3538023"/>
            <a:ext cx="6717323" cy="26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05244"/>
      </p:ext>
    </p:extLst>
  </p:cSld>
  <p:clrMapOvr>
    <a:masterClrMapping/>
  </p:clrMapOvr>
  <p:transition spd="med">
    <p:pull dir="rd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1" t="19316" r="26495" b="17974"/>
          <a:stretch/>
        </p:blipFill>
        <p:spPr>
          <a:xfrm>
            <a:off x="2813538" y="1173798"/>
            <a:ext cx="6564924" cy="48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8427"/>
      </p:ext>
    </p:extLst>
  </p:cSld>
  <p:clrMapOvr>
    <a:masterClrMapping/>
  </p:clrMapOvr>
  <p:transition spd="med">
    <p:pull dir="rd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1" t="26349" r="27978" b="46398"/>
          <a:stretch/>
        </p:blipFill>
        <p:spPr>
          <a:xfrm>
            <a:off x="2260210" y="1309554"/>
            <a:ext cx="7671579" cy="25480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5961" t="25433" r="26250" b="61574"/>
          <a:stretch/>
        </p:blipFill>
        <p:spPr>
          <a:xfrm>
            <a:off x="2433710" y="4185493"/>
            <a:ext cx="7682151" cy="11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5533"/>
      </p:ext>
    </p:extLst>
  </p:cSld>
  <p:clrMapOvr>
    <a:masterClrMapping/>
  </p:clrMapOvr>
  <p:transition spd="med">
    <p:pull dir="r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84"/>
          <a:stretch/>
        </p:blipFill>
        <p:spPr>
          <a:xfrm>
            <a:off x="2194883" y="1772528"/>
            <a:ext cx="7802234" cy="36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80114"/>
      </p:ext>
    </p:extLst>
  </p:cSld>
  <p:clrMapOvr>
    <a:masterClrMapping/>
  </p:clrMapOvr>
  <p:transition spd="med">
    <p:pull dir="r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963" y="1076446"/>
            <a:ext cx="7596073" cy="49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57150"/>
      </p:ext>
    </p:extLst>
  </p:cSld>
  <p:clrMapOvr>
    <a:masterClrMapping/>
  </p:clrMapOvr>
  <p:transition spd="med">
    <p:pull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75" t="16513" r="29807" b="50793"/>
          <a:stretch/>
        </p:blipFill>
        <p:spPr>
          <a:xfrm>
            <a:off x="2784462" y="1651379"/>
            <a:ext cx="6623075" cy="29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8766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5" t="19903" r="26989" b="25886"/>
          <a:stretch/>
        </p:blipFill>
        <p:spPr>
          <a:xfrm>
            <a:off x="2552653" y="1378633"/>
            <a:ext cx="7086693" cy="46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43307"/>
      </p:ext>
    </p:extLst>
  </p:cSld>
  <p:clrMapOvr>
    <a:masterClrMapping/>
  </p:clrMapOvr>
  <p:transition spd="med">
    <p:pull dir="rd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84" t="29866" r="26496" b="13578"/>
          <a:stretch/>
        </p:blipFill>
        <p:spPr>
          <a:xfrm>
            <a:off x="2504049" y="1306870"/>
            <a:ext cx="7183901" cy="48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1600"/>
      </p:ext>
    </p:extLst>
  </p:cSld>
  <p:clrMapOvr>
    <a:masterClrMapping/>
  </p:clrMapOvr>
  <p:transition spd="med">
    <p:pull dir="rd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20" t="24591" r="26825" b="30867"/>
          <a:stretch/>
        </p:blipFill>
        <p:spPr>
          <a:xfrm>
            <a:off x="1885071" y="1312986"/>
            <a:ext cx="8906607" cy="475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9183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15" t="24884" r="26824" b="12698"/>
          <a:stretch/>
        </p:blipFill>
        <p:spPr>
          <a:xfrm>
            <a:off x="2740856" y="1133648"/>
            <a:ext cx="6710287" cy="506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7312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20" t="31918" r="26166" b="22075"/>
          <a:stretch/>
        </p:blipFill>
        <p:spPr>
          <a:xfrm>
            <a:off x="1673727" y="1237956"/>
            <a:ext cx="8844545" cy="480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3046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5" t="24884" r="26989" b="13577"/>
          <a:stretch/>
        </p:blipFill>
        <p:spPr>
          <a:xfrm>
            <a:off x="2821743" y="1181686"/>
            <a:ext cx="6548514" cy="48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1485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38" t="18144" r="26000" b="7717"/>
          <a:stretch/>
        </p:blipFill>
        <p:spPr>
          <a:xfrm>
            <a:off x="3205088" y="1128660"/>
            <a:ext cx="5781823" cy="48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7126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14" t="28401" r="27813" b="34090"/>
          <a:stretch/>
        </p:blipFill>
        <p:spPr>
          <a:xfrm>
            <a:off x="1871004" y="1621455"/>
            <a:ext cx="8806374" cy="40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2577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24591" r="26989" b="22076"/>
          <a:stretch/>
        </p:blipFill>
        <p:spPr>
          <a:xfrm>
            <a:off x="2185181" y="1193008"/>
            <a:ext cx="7821637" cy="49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437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61" t="21661" r="26825" b="32918"/>
          <a:stretch/>
        </p:blipFill>
        <p:spPr>
          <a:xfrm>
            <a:off x="1603717" y="1045048"/>
            <a:ext cx="9251459" cy="49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245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220" y="990963"/>
            <a:ext cx="4274643" cy="51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502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97098"/>
            <a:ext cx="10363200" cy="31972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46405" y="5551435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6-28</a:t>
            </a:r>
            <a:r>
              <a:rPr lang="zh-TW" altLang="en-US" dirty="0" smtClean="0"/>
              <a:t>　普通年金終值的時間價值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64401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85" t="20782" r="26825" b="20903"/>
          <a:stretch/>
        </p:blipFill>
        <p:spPr>
          <a:xfrm>
            <a:off x="2594230" y="1143941"/>
            <a:ext cx="7003540" cy="49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4490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32" t="26935" r="25836" b="48156"/>
          <a:stretch/>
        </p:blipFill>
        <p:spPr>
          <a:xfrm>
            <a:off x="971680" y="1849900"/>
            <a:ext cx="10248640" cy="29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9251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754" y="1413906"/>
            <a:ext cx="9664504" cy="45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5475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8" t="31624" r="26660" b="19145"/>
          <a:stretch/>
        </p:blipFill>
        <p:spPr>
          <a:xfrm>
            <a:off x="2023403" y="1447409"/>
            <a:ext cx="8145194" cy="46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1935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5763"/>
            <a:ext cx="10363200" cy="39978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68741" y="5685637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6-29</a:t>
            </a:r>
            <a:r>
              <a:rPr lang="zh-TW" altLang="en-US" dirty="0" smtClean="0"/>
              <a:t>　現值時間價值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612349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61" t="26056" r="26495" b="19731"/>
          <a:stretch/>
        </p:blipFill>
        <p:spPr>
          <a:xfrm>
            <a:off x="2157046" y="1145961"/>
            <a:ext cx="7877908" cy="50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24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7" t="61105" r="27972" b="9481"/>
          <a:stretch/>
        </p:blipFill>
        <p:spPr>
          <a:xfrm>
            <a:off x="2215244" y="2842287"/>
            <a:ext cx="7463328" cy="26754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10866"/>
          <a:stretch/>
        </p:blipFill>
        <p:spPr>
          <a:xfrm>
            <a:off x="2162590" y="1266091"/>
            <a:ext cx="7402678" cy="17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7400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14" t="21075" r="26330" b="5373"/>
          <a:stretch/>
        </p:blipFill>
        <p:spPr>
          <a:xfrm>
            <a:off x="3261360" y="1252319"/>
            <a:ext cx="5669280" cy="49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3550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1" t="17265" r="27154" b="7717"/>
          <a:stretch/>
        </p:blipFill>
        <p:spPr>
          <a:xfrm>
            <a:off x="3183988" y="1063963"/>
            <a:ext cx="5824024" cy="52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4927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36" t="20208" r="29807" b="35726"/>
          <a:stretch/>
        </p:blipFill>
        <p:spPr>
          <a:xfrm>
            <a:off x="2582838" y="1542196"/>
            <a:ext cx="7026323" cy="4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3155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97" t="22833" r="24518" b="47277"/>
          <a:stretch/>
        </p:blipFill>
        <p:spPr>
          <a:xfrm>
            <a:off x="2666234" y="1139483"/>
            <a:ext cx="7421119" cy="24899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502" t="29279" r="27547" b="43029"/>
          <a:stretch/>
        </p:blipFill>
        <p:spPr>
          <a:xfrm>
            <a:off x="2951457" y="3629466"/>
            <a:ext cx="6850672" cy="23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6172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079"/>
          <a:stretch/>
        </p:blipFill>
        <p:spPr>
          <a:xfrm>
            <a:off x="2408203" y="1181686"/>
            <a:ext cx="7375594" cy="27402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922" t="36779" r="26695" b="47452"/>
          <a:stretch/>
        </p:blipFill>
        <p:spPr>
          <a:xfrm>
            <a:off x="2560320" y="3921903"/>
            <a:ext cx="7228214" cy="13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7755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02" t="28401" r="26001" b="37607"/>
          <a:stretch/>
        </p:blipFill>
        <p:spPr>
          <a:xfrm>
            <a:off x="1470152" y="1716257"/>
            <a:ext cx="9251696" cy="36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7274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774" y="1030146"/>
            <a:ext cx="9148452" cy="47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5155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1" t="26056" r="26660" b="22661"/>
          <a:stretch/>
        </p:blipFill>
        <p:spPr>
          <a:xfrm>
            <a:off x="2185182" y="1083212"/>
            <a:ext cx="8384344" cy="50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0786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581400"/>
            <a:ext cx="6400800" cy="1752600"/>
          </a:xfrm>
        </p:spPr>
        <p:txBody>
          <a:bodyPr/>
          <a:lstStyle/>
          <a:p>
            <a:pPr eaLnBrk="1" hangingPunct="1"/>
            <a:r>
              <a:rPr lang="zh-TW" altLang="en-US" sz="4000"/>
              <a:t>現場同學們如有不懂的地方，請提出問題。</a:t>
            </a:r>
            <a:endParaRPr lang="zh-TW" altLang="en-US" sz="4800">
              <a:solidFill>
                <a:srgbClr val="993300"/>
              </a:solidFill>
            </a:endParaRPr>
          </a:p>
          <a:p>
            <a:pPr eaLnBrk="1" hangingPunct="1"/>
            <a:endParaRPr lang="en-US" altLang="zh-TW" smtClean="0"/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4252914" y="1782763"/>
            <a:ext cx="327818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2000" i="1">
                <a:solidFill>
                  <a:srgbClr val="CCFFCC"/>
                </a:solidFill>
                <a:latin typeface="Arial MT Black" pitchFamily="2" charset="0"/>
                <a:ea typeface="標楷體" panose="03000509000000000000" pitchFamily="65" charset="-120"/>
              </a:rPr>
              <a:t>OK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981200"/>
            <a:ext cx="7772400" cy="1143000"/>
          </a:xfrm>
        </p:spPr>
        <p:txBody>
          <a:bodyPr/>
          <a:lstStyle/>
          <a:p>
            <a:pPr eaLnBrk="1" hangingPunct="1"/>
            <a:r>
              <a:rPr lang="zh-TW" altLang="en-US" sz="6000" i="0">
                <a:solidFill>
                  <a:srgbClr val="33CC33"/>
                </a:solidFill>
              </a:rPr>
              <a:t>本章講解完畢</a:t>
            </a:r>
          </a:p>
        </p:txBody>
      </p:sp>
    </p:spTree>
    <p:extLst>
      <p:ext uri="{BB962C8B-B14F-4D97-AF65-F5344CB8AC3E}">
        <p14:creationId xmlns:p14="http://schemas.microsoft.com/office/powerpoint/2010/main" val="257716070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95" t="21914" r="29647" b="23502"/>
          <a:stretch/>
        </p:blipFill>
        <p:spPr>
          <a:xfrm>
            <a:off x="2875128" y="1282889"/>
            <a:ext cx="6441743" cy="47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6206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32" t="24472" r="30766" b="36580"/>
          <a:stretch/>
        </p:blipFill>
        <p:spPr>
          <a:xfrm>
            <a:off x="2499815" y="1433014"/>
            <a:ext cx="7192370" cy="42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4703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56" t="22767" r="29967" b="35726"/>
          <a:stretch/>
        </p:blipFill>
        <p:spPr>
          <a:xfrm>
            <a:off x="3045725" y="1719617"/>
            <a:ext cx="6100549" cy="33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3422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33" t="24188" r="31086" b="18668"/>
          <a:stretch/>
        </p:blipFill>
        <p:spPr>
          <a:xfrm>
            <a:off x="3318680" y="1146411"/>
            <a:ext cx="5554639" cy="47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777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69" t="24473" r="36680" b="47667"/>
          <a:stretch/>
        </p:blipFill>
        <p:spPr>
          <a:xfrm>
            <a:off x="2935429" y="1705969"/>
            <a:ext cx="6321141" cy="34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6742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67275" y="360363"/>
            <a:ext cx="5562600" cy="3643312"/>
          </a:xfrm>
        </p:spPr>
        <p:txBody>
          <a:bodyPr/>
          <a:lstStyle/>
          <a:p>
            <a:pPr algn="l" eaLnBrk="1" hangingPunct="1"/>
            <a:r>
              <a:rPr lang="zh-TW" altLang="en-US" sz="4400" dirty="0"/>
              <a:t> </a:t>
            </a:r>
            <a:r>
              <a:rPr lang="zh-TW" altLang="en-US" sz="4400" dirty="0" smtClean="0"/>
              <a:t>自訂函數</a:t>
            </a:r>
            <a:endParaRPr lang="zh-TW" altLang="en-US" sz="4400" i="0" dirty="0"/>
          </a:p>
        </p:txBody>
      </p:sp>
      <p:sp>
        <p:nvSpPr>
          <p:cNvPr id="3075" name="AutoShape 16"/>
          <p:cNvSpPr>
            <a:spLocks noChangeArrowheads="1"/>
          </p:cNvSpPr>
          <p:nvPr/>
        </p:nvSpPr>
        <p:spPr bwMode="auto">
          <a:xfrm>
            <a:off x="1768475" y="306388"/>
            <a:ext cx="2438400" cy="2438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6286" y="10800"/>
                </a:moveTo>
                <a:cubicBezTo>
                  <a:pt x="6286" y="13293"/>
                  <a:pt x="8307" y="15314"/>
                  <a:pt x="10800" y="15314"/>
                </a:cubicBezTo>
                <a:cubicBezTo>
                  <a:pt x="13293" y="15314"/>
                  <a:pt x="15314" y="13293"/>
                  <a:pt x="15314" y="10800"/>
                </a:cubicBezTo>
                <a:cubicBezTo>
                  <a:pt x="15314" y="8307"/>
                  <a:pt x="13293" y="6286"/>
                  <a:pt x="10800" y="6286"/>
                </a:cubicBezTo>
                <a:cubicBezTo>
                  <a:pt x="8307" y="6286"/>
                  <a:pt x="6286" y="8307"/>
                  <a:pt x="6286" y="10800"/>
                </a:cubicBezTo>
                <a:close/>
              </a:path>
            </a:pathLst>
          </a:custGeom>
          <a:solidFill>
            <a:srgbClr val="FFFF99"/>
          </a:solidFill>
          <a:ln>
            <a:noFill/>
          </a:ln>
          <a:effectLst>
            <a:outerShdw dist="117088" dir="2436078" algn="ctr" rotWithShape="0">
              <a:srgbClr val="EAEAEA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1905001" y="747713"/>
            <a:ext cx="1858963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12000" i="1" dirty="0" smtClean="0">
                <a:solidFill>
                  <a:srgbClr val="000000"/>
                </a:solidFill>
                <a:latin typeface="Arial MT Black" pitchFamily="2" charset="0"/>
                <a:ea typeface="標楷體" panose="03000509000000000000" pitchFamily="65" charset="-120"/>
              </a:rPr>
              <a:t>6</a:t>
            </a:r>
            <a:endParaRPr lang="en-US" altLang="zh-TW" sz="12000" i="1" dirty="0">
              <a:solidFill>
                <a:srgbClr val="000000"/>
              </a:solidFill>
              <a:latin typeface="Arial MT Black" pitchFamily="2" charset="0"/>
              <a:ea typeface="標楷體" panose="03000509000000000000" pitchFamily="65" charset="-120"/>
            </a:endParaRPr>
          </a:p>
        </p:txBody>
      </p:sp>
      <p:sp>
        <p:nvSpPr>
          <p:cNvPr id="3077" name="副標題 1"/>
          <p:cNvSpPr>
            <a:spLocks noGrp="1"/>
          </p:cNvSpPr>
          <p:nvPr>
            <p:ph type="subTitle" idx="1"/>
          </p:nvPr>
        </p:nvSpPr>
        <p:spPr>
          <a:xfrm>
            <a:off x="2987676" y="3041651"/>
            <a:ext cx="7032625" cy="3236319"/>
          </a:xfrm>
        </p:spPr>
        <p:txBody>
          <a:bodyPr/>
          <a:lstStyle/>
          <a:p>
            <a:pPr algn="l" eaLnBrk="1" hangingPunct="1"/>
            <a:r>
              <a:rPr lang="en-US" altLang="zh-TW" dirty="0"/>
              <a:t>6-1</a:t>
            </a:r>
            <a:r>
              <a:rPr lang="zh-TW" altLang="en-US" dirty="0"/>
              <a:t>　自訂函數的定義、特點與語法</a:t>
            </a:r>
          </a:p>
          <a:p>
            <a:pPr algn="l" eaLnBrk="1" hangingPunct="1"/>
            <a:r>
              <a:rPr lang="en-US" altLang="zh-TW" dirty="0"/>
              <a:t>6-2</a:t>
            </a:r>
            <a:r>
              <a:rPr lang="zh-TW" altLang="en-US" dirty="0"/>
              <a:t>　呼叫函數與回傳值用法</a:t>
            </a:r>
          </a:p>
          <a:p>
            <a:pPr algn="l" eaLnBrk="1" hangingPunct="1"/>
            <a:r>
              <a:rPr lang="en-US" altLang="zh-TW" dirty="0"/>
              <a:t>6-3</a:t>
            </a:r>
            <a:r>
              <a:rPr lang="zh-TW" altLang="en-US" dirty="0"/>
              <a:t>　參數</a:t>
            </a:r>
          </a:p>
          <a:p>
            <a:pPr algn="l" eaLnBrk="1" hangingPunct="1"/>
            <a:r>
              <a:rPr lang="en-US" altLang="zh-TW" dirty="0"/>
              <a:t>6-4</a:t>
            </a:r>
            <a:r>
              <a:rPr lang="zh-TW" altLang="en-US" dirty="0"/>
              <a:t>　變數命名空間的搜尋路徑</a:t>
            </a:r>
          </a:p>
          <a:p>
            <a:pPr algn="l" eaLnBrk="1" hangingPunct="1"/>
            <a:r>
              <a:rPr lang="en-US" altLang="zh-TW" dirty="0"/>
              <a:t>6-5</a:t>
            </a:r>
            <a:r>
              <a:rPr lang="zh-TW" altLang="en-US" dirty="0"/>
              <a:t>　除錯</a:t>
            </a:r>
          </a:p>
          <a:p>
            <a:pPr algn="l" eaLnBrk="1" hangingPunct="1"/>
            <a:r>
              <a:rPr lang="en-US" altLang="zh-TW" dirty="0"/>
              <a:t>6-6</a:t>
            </a:r>
            <a:r>
              <a:rPr lang="zh-TW" altLang="en-US" dirty="0"/>
              <a:t>　實務案例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238568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28" t="51481" r="35401" b="10424"/>
          <a:stretch/>
        </p:blipFill>
        <p:spPr>
          <a:xfrm>
            <a:off x="3089418" y="1255594"/>
            <a:ext cx="6013163" cy="44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51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444" y="1076446"/>
            <a:ext cx="7115111" cy="50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4124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69" t="45795" r="36680" b="30609"/>
          <a:stretch/>
        </p:blipFill>
        <p:spPr>
          <a:xfrm>
            <a:off x="2305709" y="1569494"/>
            <a:ext cx="7580581" cy="35347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59034" y="5104263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 </a:t>
            </a:r>
            <a:r>
              <a:rPr lang="en-US" altLang="zh-TW" dirty="0" smtClean="0"/>
              <a:t>6-6 </a:t>
            </a:r>
            <a:r>
              <a:rPr lang="en-US" altLang="zh-TW" dirty="0" err="1" smtClean="0"/>
              <a:t>Ipython</a:t>
            </a:r>
            <a:r>
              <a:rPr lang="en-US" altLang="zh-TW" dirty="0" smtClean="0"/>
              <a:t> console </a:t>
            </a:r>
            <a:r>
              <a:rPr lang="zh-TW" altLang="en-US" dirty="0" smtClean="0"/>
              <a:t>呼叫自訂函數（</a:t>
            </a:r>
            <a:r>
              <a:rPr lang="en-US" altLang="zh-TW" dirty="0" smtClean="0"/>
              <a:t>III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87890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88" t="12817" r="36681" b="55342"/>
          <a:stretch/>
        </p:blipFill>
        <p:spPr>
          <a:xfrm>
            <a:off x="2978299" y="1354642"/>
            <a:ext cx="6235401" cy="39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0248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709" t="44089" r="36680" b="21796"/>
          <a:stretch/>
        </p:blipFill>
        <p:spPr>
          <a:xfrm>
            <a:off x="3164917" y="1529157"/>
            <a:ext cx="5862166" cy="39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1563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508" t="12248" r="36361" b="47382"/>
          <a:stretch/>
        </p:blipFill>
        <p:spPr>
          <a:xfrm>
            <a:off x="3049137" y="1228298"/>
            <a:ext cx="6093725" cy="49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1592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49" t="25894" r="36361" b="47856"/>
          <a:stretch/>
        </p:blipFill>
        <p:spPr>
          <a:xfrm>
            <a:off x="2396950" y="1542197"/>
            <a:ext cx="7398100" cy="3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0978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29" t="25610" r="36361" b="28051"/>
          <a:stretch/>
        </p:blipFill>
        <p:spPr>
          <a:xfrm>
            <a:off x="3194714" y="914400"/>
            <a:ext cx="5802572" cy="528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1261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89" t="32433" r="36360" b="48235"/>
          <a:stretch/>
        </p:blipFill>
        <p:spPr>
          <a:xfrm>
            <a:off x="2151931" y="1828799"/>
            <a:ext cx="7895228" cy="30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0385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69" t="26463" r="35402" b="39422"/>
          <a:stretch/>
        </p:blipFill>
        <p:spPr>
          <a:xfrm>
            <a:off x="2711355" y="1378422"/>
            <a:ext cx="6769290" cy="43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4116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55" t="15028" r="28368" b="43658"/>
          <a:stretch/>
        </p:blipFill>
        <p:spPr>
          <a:xfrm>
            <a:off x="1756818" y="1255594"/>
            <a:ext cx="8678363" cy="473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874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508" t="60010" r="36361" b="14972"/>
          <a:stretch/>
        </p:blipFill>
        <p:spPr>
          <a:xfrm>
            <a:off x="2602175" y="1856095"/>
            <a:ext cx="6987650" cy="34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8823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30" t="26179" r="36040" b="36863"/>
          <a:stretch/>
        </p:blipFill>
        <p:spPr>
          <a:xfrm>
            <a:off x="3069349" y="1419366"/>
            <a:ext cx="6053302" cy="42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0291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89" t="62852" r="36521" b="9287"/>
          <a:stretch/>
        </p:blipFill>
        <p:spPr>
          <a:xfrm>
            <a:off x="2768314" y="1746913"/>
            <a:ext cx="6655372" cy="36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5382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29" t="39541" r="36680" b="39907"/>
          <a:stretch/>
        </p:blipFill>
        <p:spPr>
          <a:xfrm>
            <a:off x="2729133" y="1791321"/>
            <a:ext cx="7625678" cy="311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419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5350" t="27939" r="36434" b="64972"/>
          <a:stretch/>
        </p:blipFill>
        <p:spPr>
          <a:xfrm>
            <a:off x="2772770" y="4712677"/>
            <a:ext cx="6346209" cy="896491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914" t="28107" r="23859" b="17387"/>
          <a:stretch/>
        </p:blipFill>
        <p:spPr>
          <a:xfrm>
            <a:off x="2883270" y="1294228"/>
            <a:ext cx="5826068" cy="34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283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85" t="12283" r="24518" b="19439"/>
          <a:stretch/>
        </p:blipFill>
        <p:spPr>
          <a:xfrm>
            <a:off x="3212123" y="1280160"/>
            <a:ext cx="5767754" cy="42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957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44" t="24591" r="25671" b="38779"/>
          <a:stretch/>
        </p:blipFill>
        <p:spPr>
          <a:xfrm>
            <a:off x="2641348" y="1941342"/>
            <a:ext cx="667146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424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313" y="1099595"/>
            <a:ext cx="6243373" cy="49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3435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8" t="20489" r="24188" b="19145"/>
          <a:stretch/>
        </p:blipFill>
        <p:spPr>
          <a:xfrm>
            <a:off x="2718581" y="1286200"/>
            <a:ext cx="6754837" cy="44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1877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67" t="15507" r="27319" b="32331"/>
          <a:stretch/>
        </p:blipFill>
        <p:spPr>
          <a:xfrm>
            <a:off x="3183870" y="1688121"/>
            <a:ext cx="5824260" cy="358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76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637"/>
          <a:stretch/>
        </p:blipFill>
        <p:spPr>
          <a:xfrm>
            <a:off x="1542196" y="1678674"/>
            <a:ext cx="9320577" cy="305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5514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49" t="24884" r="28307" b="25885"/>
          <a:stretch/>
        </p:blipFill>
        <p:spPr>
          <a:xfrm>
            <a:off x="2648033" y="1603717"/>
            <a:ext cx="6895933" cy="39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8360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14" t="24884" r="24189" b="35848"/>
          <a:stretch/>
        </p:blipFill>
        <p:spPr>
          <a:xfrm>
            <a:off x="2127648" y="1828799"/>
            <a:ext cx="7936703" cy="33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53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79" t="24884" r="25506" b="60171"/>
          <a:stretch/>
        </p:blipFill>
        <p:spPr>
          <a:xfrm>
            <a:off x="1795974" y="1252025"/>
            <a:ext cx="8600051" cy="143334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3582" t="30817" r="26790" b="29952"/>
          <a:stretch/>
        </p:blipFill>
        <p:spPr>
          <a:xfrm>
            <a:off x="1795974" y="2840110"/>
            <a:ext cx="6729048" cy="29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6223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907" y="1253197"/>
            <a:ext cx="7812185" cy="444325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70621" y="5696454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6-10</a:t>
            </a:r>
            <a:r>
              <a:rPr lang="zh-TW" altLang="en-US" dirty="0" smtClean="0"/>
              <a:t>　傳值方式之複製值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737400"/>
      </p:ext>
    </p:extLst>
  </p:cSld>
  <p:clrMapOvr>
    <a:masterClrMapping/>
  </p:clrMapOvr>
  <p:transition spd="med">
    <p:pull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200" y="1112520"/>
            <a:ext cx="7413600" cy="41702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26788" y="5442924"/>
            <a:ext cx="3138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6-11</a:t>
            </a:r>
            <a:r>
              <a:rPr lang="zh-TW" altLang="en-US" dirty="0" smtClean="0"/>
              <a:t>　傳值方式之覆蓋新值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069314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96" t="21368" r="9361" b="13578"/>
          <a:stretch/>
        </p:blipFill>
        <p:spPr>
          <a:xfrm>
            <a:off x="1794232" y="1406769"/>
            <a:ext cx="8603535" cy="38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346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00" t="19316" r="21058" b="42589"/>
          <a:stretch/>
        </p:blipFill>
        <p:spPr>
          <a:xfrm>
            <a:off x="1375643" y="1575581"/>
            <a:ext cx="9440713" cy="33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0394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65" t="32210" r="19410" b="24127"/>
          <a:stretch/>
        </p:blipFill>
        <p:spPr>
          <a:xfrm>
            <a:off x="1349759" y="1575582"/>
            <a:ext cx="9492482" cy="38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0146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82" y="1412820"/>
            <a:ext cx="9251852" cy="39419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9162" y="5483905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6-12</a:t>
            </a:r>
            <a:r>
              <a:rPr lang="zh-TW" altLang="en-US" dirty="0" smtClean="0"/>
              <a:t>　實際參數與形式參數的對映關係示意圖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6105708"/>
      </p:ext>
    </p:extLst>
  </p:cSld>
  <p:clrMapOvr>
    <a:masterClrMapping/>
  </p:clrMapOvr>
  <p:transition spd="med">
    <p:pull dir="r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90" t="26642" r="19575" b="48449"/>
          <a:stretch/>
        </p:blipFill>
        <p:spPr>
          <a:xfrm>
            <a:off x="1370908" y="1229344"/>
            <a:ext cx="9786153" cy="22789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08" y="3640376"/>
            <a:ext cx="10010500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36524"/>
      </p:ext>
    </p:extLst>
  </p:cSld>
  <p:clrMapOvr>
    <a:masterClrMapping/>
  </p:clrMapOvr>
  <p:transition spd="med">
    <p:pull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76" t="16797" r="30127" b="38569"/>
          <a:stretch/>
        </p:blipFill>
        <p:spPr>
          <a:xfrm>
            <a:off x="2403630" y="1228298"/>
            <a:ext cx="7384740" cy="44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400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108" y="1340522"/>
            <a:ext cx="9434732" cy="41010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22492" y="5683046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6-13</a:t>
            </a:r>
            <a:r>
              <a:rPr lang="zh-TW" altLang="en-US" dirty="0" smtClean="0"/>
              <a:t>　位置參數傳遞示意圖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2674618"/>
      </p:ext>
    </p:extLst>
  </p:cSld>
  <p:clrMapOvr>
    <a:masterClrMapping/>
  </p:clrMapOvr>
  <p:transition spd="med">
    <p:pull dir="r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83" t="24298" r="21717" b="22955"/>
          <a:stretch/>
        </p:blipFill>
        <p:spPr>
          <a:xfrm>
            <a:off x="1863734" y="1261416"/>
            <a:ext cx="8464532" cy="436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62693"/>
      </p:ext>
    </p:extLst>
  </p:cSld>
  <p:clrMapOvr>
    <a:masterClrMapping/>
  </p:clrMapOvr>
  <p:transition spd="med">
    <p:pull dir="r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30" t="25763" r="20235" b="21783"/>
          <a:stretch/>
        </p:blipFill>
        <p:spPr>
          <a:xfrm>
            <a:off x="1900960" y="1512489"/>
            <a:ext cx="8390079" cy="41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04809"/>
      </p:ext>
    </p:extLst>
  </p:cSld>
  <p:clrMapOvr>
    <a:masterClrMapping/>
  </p:clrMapOvr>
  <p:transition spd="med">
    <p:pull dir="r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19" t="21368" r="20070" b="50208"/>
          <a:stretch/>
        </p:blipFill>
        <p:spPr>
          <a:xfrm>
            <a:off x="1409921" y="1983545"/>
            <a:ext cx="9867679" cy="26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16124"/>
      </p:ext>
    </p:extLst>
  </p:cSld>
  <p:clrMapOvr>
    <a:masterClrMapping/>
  </p:clrMapOvr>
  <p:transition spd="med">
    <p:pull dir="r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30" t="22833" r="19082" b="10061"/>
          <a:stretch/>
        </p:blipFill>
        <p:spPr>
          <a:xfrm>
            <a:off x="2439351" y="1322023"/>
            <a:ext cx="7313298" cy="45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4032"/>
      </p:ext>
    </p:extLst>
  </p:cSld>
  <p:clrMapOvr>
    <a:masterClrMapping/>
  </p:clrMapOvr>
  <p:transition spd="med">
    <p:pull dir="r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00" t="18437" r="19575" b="23834"/>
          <a:stretch/>
        </p:blipFill>
        <p:spPr>
          <a:xfrm>
            <a:off x="2124947" y="1367637"/>
            <a:ext cx="7942105" cy="42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48328"/>
      </p:ext>
    </p:extLst>
  </p:cSld>
  <p:clrMapOvr>
    <a:masterClrMapping/>
  </p:clrMapOvr>
  <p:transition spd="med">
    <p:pull dir="r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711" y="1063581"/>
            <a:ext cx="7046578" cy="49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379"/>
      </p:ext>
    </p:extLst>
  </p:cSld>
  <p:clrMapOvr>
    <a:masterClrMapping/>
  </p:clrMapOvr>
  <p:transition spd="med">
    <p:pull dir="r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262" y="1633537"/>
            <a:ext cx="72294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4008"/>
      </p:ext>
    </p:extLst>
  </p:cSld>
  <p:clrMapOvr>
    <a:masterClrMapping/>
  </p:clrMapOvr>
  <p:transition spd="med">
    <p:pull dir="r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20" t="25177" r="26989" b="15043"/>
          <a:stretch/>
        </p:blipFill>
        <p:spPr>
          <a:xfrm>
            <a:off x="2804160" y="1179308"/>
            <a:ext cx="6583680" cy="47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29129"/>
      </p:ext>
    </p:extLst>
  </p:cSld>
  <p:clrMapOvr>
    <a:masterClrMapping/>
  </p:clrMapOvr>
  <p:transition spd="med">
    <p:pull dir="r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125" y="1226916"/>
            <a:ext cx="7959750" cy="448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91736"/>
      </p:ext>
    </p:extLst>
  </p:cSld>
  <p:clrMapOvr>
    <a:masterClrMapping/>
  </p:clrMapOvr>
  <p:transition spd="med">
    <p:pull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34" t="23051" r="29647" b="44255"/>
          <a:stretch/>
        </p:blipFill>
        <p:spPr>
          <a:xfrm>
            <a:off x="2131266" y="1678675"/>
            <a:ext cx="7929467" cy="35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2207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91" t="21953" r="26824" b="9475"/>
          <a:stretch/>
        </p:blipFill>
        <p:spPr>
          <a:xfrm>
            <a:off x="2700996" y="1089828"/>
            <a:ext cx="6358597" cy="51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11909"/>
      </p:ext>
    </p:extLst>
  </p:cSld>
  <p:clrMapOvr>
    <a:masterClrMapping/>
  </p:clrMapOvr>
  <p:transition spd="med">
    <p:pull dir="r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96" t="27815" r="24683" b="33505"/>
          <a:stretch/>
        </p:blipFill>
        <p:spPr>
          <a:xfrm>
            <a:off x="1723293" y="1685894"/>
            <a:ext cx="8745414" cy="380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30750"/>
      </p:ext>
    </p:extLst>
  </p:cSld>
  <p:clrMapOvr>
    <a:masterClrMapping/>
  </p:clrMapOvr>
  <p:transition spd="med">
    <p:pull dir="r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5" t="18730" r="26661" b="28523"/>
          <a:stretch/>
        </p:blipFill>
        <p:spPr>
          <a:xfrm>
            <a:off x="2533630" y="1330199"/>
            <a:ext cx="7124739" cy="44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88542"/>
      </p:ext>
    </p:extLst>
  </p:cSld>
  <p:clrMapOvr>
    <a:masterClrMapping/>
  </p:clrMapOvr>
  <p:transition spd="med">
    <p:pull dir="r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5" t="22247" r="25836" b="19438"/>
          <a:stretch/>
        </p:blipFill>
        <p:spPr>
          <a:xfrm>
            <a:off x="2593144" y="1227695"/>
            <a:ext cx="7005711" cy="477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7387"/>
      </p:ext>
    </p:extLst>
  </p:cSld>
  <p:clrMapOvr>
    <a:masterClrMapping/>
  </p:clrMapOvr>
  <p:transition spd="med">
    <p:pull dir="r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272" y="1112520"/>
            <a:ext cx="9619456" cy="480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43618" y="591312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6-14</a:t>
            </a:r>
            <a:r>
              <a:rPr lang="zh-TW" altLang="en-US" dirty="0" smtClean="0"/>
              <a:t>　實際參數與「*」用法示意圖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7139709"/>
      </p:ext>
    </p:extLst>
  </p:cSld>
  <p:clrMapOvr>
    <a:masterClrMapping/>
  </p:clrMapOvr>
  <p:transition spd="med">
    <p:pull dir="r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27" t="38364" r="26660" b="44933"/>
          <a:stretch/>
        </p:blipFill>
        <p:spPr>
          <a:xfrm>
            <a:off x="1140977" y="2096086"/>
            <a:ext cx="10136623" cy="2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07465"/>
      </p:ext>
    </p:extLst>
  </p:cSld>
  <p:clrMapOvr>
    <a:masterClrMapping/>
  </p:clrMapOvr>
  <p:transition spd="med">
    <p:pull dir="r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85" t="22834" r="27319" b="29108"/>
          <a:stretch/>
        </p:blipFill>
        <p:spPr>
          <a:xfrm>
            <a:off x="2278966" y="1340586"/>
            <a:ext cx="7793501" cy="45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02655"/>
      </p:ext>
    </p:extLst>
  </p:cSld>
  <p:clrMapOvr>
    <a:masterClrMapping/>
  </p:clrMapOvr>
  <p:transition spd="med">
    <p:pull dir="r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94" y="1135512"/>
            <a:ext cx="8216212" cy="477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1766"/>
      </p:ext>
    </p:extLst>
  </p:cSld>
  <p:clrMapOvr>
    <a:masterClrMapping/>
  </p:clrMapOvr>
  <p:transition spd="med">
    <p:pull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301" y="1098453"/>
            <a:ext cx="8895397" cy="480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29285" y="589844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6-15</a:t>
            </a:r>
            <a:r>
              <a:rPr lang="zh-TW" altLang="en-US" dirty="0" smtClean="0"/>
              <a:t>　實際參數與「**」的用法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6547321"/>
      </p:ext>
    </p:extLst>
  </p:cSld>
  <p:clrMapOvr>
    <a:masterClrMapping/>
  </p:clrMapOvr>
  <p:transition spd="med">
    <p:pull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374" t="19023" r="26495" b="65446"/>
          <a:stretch/>
        </p:blipFill>
        <p:spPr>
          <a:xfrm>
            <a:off x="1371020" y="2096087"/>
            <a:ext cx="9449959" cy="17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58006"/>
      </p:ext>
    </p:extLst>
  </p:cSld>
  <p:clrMapOvr>
    <a:masterClrMapping/>
  </p:clrMapOvr>
  <p:transition spd="med"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15" y="1170079"/>
            <a:ext cx="8722169" cy="468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700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19" t="21661" r="27814" b="31160"/>
          <a:stretch/>
        </p:blipFill>
        <p:spPr>
          <a:xfrm>
            <a:off x="2220351" y="1259788"/>
            <a:ext cx="7751298" cy="447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13223"/>
      </p:ext>
    </p:extLst>
  </p:cSld>
  <p:clrMapOvr>
    <a:masterClrMapping/>
  </p:clrMapOvr>
  <p:transition spd="med">
    <p:pull dir="r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96" t="30745" r="26990" b="20903"/>
          <a:stretch/>
        </p:blipFill>
        <p:spPr>
          <a:xfrm>
            <a:off x="2107809" y="1245111"/>
            <a:ext cx="7976381" cy="45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00826"/>
      </p:ext>
    </p:extLst>
  </p:cSld>
  <p:clrMapOvr>
    <a:masterClrMapping/>
  </p:clrMapOvr>
  <p:transition spd="med">
    <p:pull dir="r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66" t="24005" r="29323" b="25299"/>
          <a:stretch/>
        </p:blipFill>
        <p:spPr>
          <a:xfrm>
            <a:off x="2605058" y="1235343"/>
            <a:ext cx="6981883" cy="44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28954"/>
      </p:ext>
    </p:extLst>
  </p:cSld>
  <p:clrMapOvr>
    <a:masterClrMapping/>
  </p:clrMapOvr>
  <p:transition spd="med">
    <p:pull dir="r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323" y="1097729"/>
            <a:ext cx="7235354" cy="50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58110"/>
      </p:ext>
    </p:extLst>
  </p:cSld>
  <p:clrMapOvr>
    <a:masterClrMapping/>
  </p:clrMapOvr>
  <p:transition spd="med">
    <p:pull dir="r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85" t="19609" r="26165" b="39365"/>
          <a:stretch/>
        </p:blipFill>
        <p:spPr>
          <a:xfrm>
            <a:off x="1645920" y="1166641"/>
            <a:ext cx="9204687" cy="44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03837"/>
      </p:ext>
    </p:extLst>
  </p:cSld>
  <p:clrMapOvr>
    <a:masterClrMapping/>
  </p:clrMapOvr>
  <p:transition spd="med">
    <p:pull dir="r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5" t="18144" r="25342" b="21782"/>
          <a:stretch/>
        </p:blipFill>
        <p:spPr>
          <a:xfrm>
            <a:off x="2881531" y="1153550"/>
            <a:ext cx="7219071" cy="50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70901"/>
      </p:ext>
    </p:extLst>
  </p:cSld>
  <p:clrMapOvr>
    <a:masterClrMapping/>
  </p:clrMapOvr>
  <p:transition spd="med">
    <p:pull dir="r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540" y="1031650"/>
            <a:ext cx="6786652" cy="35988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12441" y="4563087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6-17</a:t>
            </a:r>
            <a:r>
              <a:rPr lang="zh-TW" altLang="en-US" dirty="0" smtClean="0"/>
              <a:t>　形式參數與「**」的用法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6752" t="47201" r="41410" b="44952"/>
          <a:stretch/>
        </p:blipFill>
        <p:spPr>
          <a:xfrm>
            <a:off x="2761266" y="5059029"/>
            <a:ext cx="6536926" cy="9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4225"/>
      </p:ext>
    </p:extLst>
  </p:cSld>
  <p:clrMapOvr>
    <a:masterClrMapping/>
  </p:clrMapOvr>
  <p:transition spd="med">
    <p:pull dir="r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61" t="21661" r="27154" b="33211"/>
          <a:stretch/>
        </p:blipFill>
        <p:spPr>
          <a:xfrm>
            <a:off x="1615440" y="1167617"/>
            <a:ext cx="8961120" cy="48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17409"/>
      </p:ext>
    </p:extLst>
  </p:cSld>
  <p:clrMapOvr>
    <a:masterClrMapping/>
  </p:clrMapOvr>
  <p:transition spd="med">
    <p:pull dir="r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14" t="24884" r="26989" b="21196"/>
          <a:stretch/>
        </p:blipFill>
        <p:spPr>
          <a:xfrm>
            <a:off x="2395584" y="1259284"/>
            <a:ext cx="7400831" cy="48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46926"/>
      </p:ext>
    </p:extLst>
  </p:cSld>
  <p:clrMapOvr>
    <a:masterClrMapping/>
  </p:clrMapOvr>
  <p:transition spd="med">
    <p:pull dir="r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24005" r="27154" b="21196"/>
          <a:stretch/>
        </p:blipFill>
        <p:spPr>
          <a:xfrm>
            <a:off x="2545563" y="1293686"/>
            <a:ext cx="7100874" cy="46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2992"/>
      </p:ext>
    </p:extLst>
  </p:cSld>
  <p:clrMapOvr>
    <a:masterClrMapping/>
  </p:clrMapOvr>
  <p:transition spd="med">
    <p:pull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911" y="1018571"/>
            <a:ext cx="7610177" cy="50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3289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23712" r="27978" b="32332"/>
          <a:stretch/>
        </p:blipFill>
        <p:spPr>
          <a:xfrm>
            <a:off x="2005912" y="1316705"/>
            <a:ext cx="8180175" cy="43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7434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20" t="23419" r="26989" b="10940"/>
          <a:stretch/>
        </p:blipFill>
        <p:spPr>
          <a:xfrm>
            <a:off x="2883878" y="1152164"/>
            <a:ext cx="6344528" cy="50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7355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5" t="24298" r="26496" b="38486"/>
          <a:stretch/>
        </p:blipFill>
        <p:spPr>
          <a:xfrm>
            <a:off x="1470276" y="1364565"/>
            <a:ext cx="9251448" cy="4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263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910" y="1181318"/>
            <a:ext cx="7700179" cy="47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4897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61" t="27815" r="26331" b="51920"/>
          <a:stretch/>
        </p:blipFill>
        <p:spPr>
          <a:xfrm>
            <a:off x="1856936" y="3779268"/>
            <a:ext cx="8693096" cy="20588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69182"/>
          <a:stretch/>
        </p:blipFill>
        <p:spPr>
          <a:xfrm>
            <a:off x="2082019" y="1434905"/>
            <a:ext cx="8044840" cy="22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118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29572" r="26331" b="48157"/>
          <a:stretch/>
        </p:blipFill>
        <p:spPr>
          <a:xfrm>
            <a:off x="1571386" y="2124221"/>
            <a:ext cx="9049227" cy="236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6923"/>
      </p:ext>
    </p:extLst>
  </p:cSld>
  <p:clrMapOvr>
    <a:masterClrMapping/>
  </p:clrMapOvr>
  <p:transition spd="med">
    <p:pull dir="rd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53"/>
          <a:stretch/>
        </p:blipFill>
        <p:spPr>
          <a:xfrm>
            <a:off x="1865162" y="1758461"/>
            <a:ext cx="8461675" cy="32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8844"/>
      </p:ext>
    </p:extLst>
  </p:cSld>
  <p:clrMapOvr>
    <a:masterClrMapping/>
  </p:clrMapOvr>
  <p:transition spd="med">
    <p:pull dir="rd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660" y="1084384"/>
            <a:ext cx="7452680" cy="480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26340" y="58896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6-18</a:t>
            </a:r>
            <a:r>
              <a:rPr lang="zh-TW" altLang="en-US" dirty="0" smtClean="0"/>
              <a:t>　變數命名空間的搜尋路徑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7662646"/>
      </p:ext>
    </p:extLst>
  </p:cSld>
  <p:clrMapOvr>
    <a:masterClrMapping/>
  </p:clrMapOvr>
  <p:transition spd="med">
    <p:pull dir="rd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20" t="25343" r="26825" b="37402"/>
          <a:stretch/>
        </p:blipFill>
        <p:spPr>
          <a:xfrm>
            <a:off x="1314564" y="1146144"/>
            <a:ext cx="9562872" cy="424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00252"/>
      </p:ext>
    </p:extLst>
  </p:cSld>
  <p:clrMapOvr>
    <a:masterClrMapping/>
  </p:clrMapOvr>
  <p:transition spd="med">
    <p:pull dir="rd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14" t="17851" r="27154" b="60171"/>
          <a:stretch/>
        </p:blipFill>
        <p:spPr>
          <a:xfrm>
            <a:off x="2209570" y="1336430"/>
            <a:ext cx="7772860" cy="20820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68481"/>
          <a:stretch/>
        </p:blipFill>
        <p:spPr>
          <a:xfrm>
            <a:off x="2209570" y="3418448"/>
            <a:ext cx="7520584" cy="198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19862"/>
      </p:ext>
    </p:extLst>
  </p:cSld>
  <p:clrMapOvr>
    <a:masterClrMapping/>
  </p:clrMapOvr>
  <p:transition spd="med">
    <p:pull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54" t="20208" r="28849" b="18100"/>
          <a:stretch/>
        </p:blipFill>
        <p:spPr>
          <a:xfrm>
            <a:off x="3195850" y="1132764"/>
            <a:ext cx="5800300" cy="48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690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35727" r="27319" b="11233"/>
          <a:stretch/>
        </p:blipFill>
        <p:spPr>
          <a:xfrm>
            <a:off x="2366545" y="1199503"/>
            <a:ext cx="7458909" cy="47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46422"/>
      </p:ext>
    </p:extLst>
  </p:cSld>
  <p:clrMapOvr>
    <a:masterClrMapping/>
  </p:clrMapOvr>
  <p:transition spd="med">
    <p:pull dir="rd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32" t="79390" r="27812" b="9182"/>
          <a:stretch/>
        </p:blipFill>
        <p:spPr>
          <a:xfrm>
            <a:off x="2425533" y="4304995"/>
            <a:ext cx="7777777" cy="10643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-845" b="5825"/>
          <a:stretch/>
        </p:blipFill>
        <p:spPr>
          <a:xfrm>
            <a:off x="2425533" y="1387002"/>
            <a:ext cx="7864889" cy="31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30160"/>
      </p:ext>
    </p:extLst>
  </p:cSld>
  <p:clrMapOvr>
    <a:masterClrMapping/>
  </p:clrMapOvr>
  <p:transition spd="med">
    <p:pull dir="rd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788" y="1070317"/>
            <a:ext cx="9547976" cy="480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80822" y="5870917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6-19</a:t>
            </a:r>
            <a:r>
              <a:rPr lang="zh-TW" altLang="en-US" dirty="0" smtClean="0"/>
              <a:t>　區域變數與全域變數的範圍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7882520"/>
      </p:ext>
    </p:extLst>
  </p:cSld>
  <p:clrMapOvr>
    <a:masterClrMapping/>
  </p:clrMapOvr>
  <p:transition spd="med">
    <p:pull dir="rd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616" y="1191504"/>
            <a:ext cx="9046768" cy="49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38135"/>
      </p:ext>
    </p:extLst>
  </p:cSld>
  <p:clrMapOvr>
    <a:masterClrMapping/>
  </p:clrMapOvr>
  <p:transition spd="med">
    <p:pull dir="rd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6" t="21075" r="26495" b="18559"/>
          <a:stretch/>
        </p:blipFill>
        <p:spPr>
          <a:xfrm>
            <a:off x="2804160" y="1181688"/>
            <a:ext cx="6583680" cy="46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3599"/>
      </p:ext>
    </p:extLst>
  </p:cSld>
  <p:clrMapOvr>
    <a:masterClrMapping/>
  </p:clrMapOvr>
  <p:transition spd="med">
    <p:pull dir="rd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732" y="1786597"/>
            <a:ext cx="9124859" cy="20154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60350" y="4164833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6-20</a:t>
            </a:r>
            <a:r>
              <a:rPr lang="zh-TW" altLang="en-US" dirty="0" smtClean="0"/>
              <a:t>　</a:t>
            </a:r>
            <a:r>
              <a:rPr lang="en-US" altLang="zh-TW" dirty="0" err="1" smtClean="0"/>
              <a:t>num_var</a:t>
            </a:r>
            <a:r>
              <a:rPr lang="en-US" altLang="zh-TW" dirty="0" smtClean="0"/>
              <a:t> </a:t>
            </a:r>
            <a:r>
              <a:rPr lang="zh-TW" altLang="en-US" dirty="0" smtClean="0"/>
              <a:t>變數追蹤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9159459"/>
      </p:ext>
    </p:extLst>
  </p:cSld>
  <p:clrMapOvr>
    <a:masterClrMapping/>
  </p:clrMapOvr>
  <p:transition spd="med">
    <p:pull dir="rd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991" y="1042182"/>
            <a:ext cx="9506320" cy="480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4579" y="5842782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6-21</a:t>
            </a:r>
            <a:r>
              <a:rPr lang="zh-TW" altLang="en-US" dirty="0" smtClean="0"/>
              <a:t>　在自訂函數內將某變數宣告全域變數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6384190"/>
      </p:ext>
    </p:extLst>
  </p:cSld>
  <p:clrMapOvr>
    <a:masterClrMapping/>
  </p:clrMapOvr>
  <p:transition spd="med">
    <p:pull dir="r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26" t="24297" r="27484" b="12699"/>
          <a:stretch/>
        </p:blipFill>
        <p:spPr>
          <a:xfrm>
            <a:off x="3240258" y="1140485"/>
            <a:ext cx="5711483" cy="45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465"/>
      </p:ext>
    </p:extLst>
  </p:cSld>
  <p:clrMapOvr>
    <a:masterClrMapping/>
  </p:clrMapOvr>
  <p:transition spd="med">
    <p:pull dir="r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85" t="20195" r="27813" b="9182"/>
          <a:stretch/>
        </p:blipFill>
        <p:spPr>
          <a:xfrm>
            <a:off x="3303563" y="1221611"/>
            <a:ext cx="5584874" cy="48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95722"/>
      </p:ext>
    </p:extLst>
  </p:cSld>
  <p:clrMapOvr>
    <a:masterClrMapping/>
  </p:clrMapOvr>
  <p:transition spd="med">
    <p:pull dir="r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43" t="29866" r="27649" b="37021"/>
          <a:stretch/>
        </p:blipFill>
        <p:spPr>
          <a:xfrm>
            <a:off x="2535506" y="1026941"/>
            <a:ext cx="7120987" cy="29260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501" t="22932" r="27656" b="46387"/>
          <a:stretch/>
        </p:blipFill>
        <p:spPr>
          <a:xfrm>
            <a:off x="2437032" y="3552589"/>
            <a:ext cx="7120987" cy="267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82905"/>
      </p:ext>
    </p:extLst>
  </p:cSld>
  <p:clrMapOvr>
    <a:masterClrMapping/>
  </p:clrMapOvr>
  <p:transition spd="med">
    <p:pull dir="rd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85</Words>
  <Application>Microsoft Office PowerPoint</Application>
  <PresentationFormat>寬螢幕</PresentationFormat>
  <Paragraphs>34</Paragraphs>
  <Slides>145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145</vt:i4>
      </vt:variant>
    </vt:vector>
  </HeadingPairs>
  <TitlesOfParts>
    <vt:vector size="154" baseType="lpstr">
      <vt:lpstr>Arial MT Black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預設簡報設計</vt:lpstr>
      <vt:lpstr>PowerPoint 簡報</vt:lpstr>
      <vt:lpstr> 自訂函數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本章講解完畢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陳奕靜</dc:creator>
  <cp:lastModifiedBy>宥輔 黃</cp:lastModifiedBy>
  <cp:revision>22</cp:revision>
  <dcterms:created xsi:type="dcterms:W3CDTF">2017-06-29T13:57:51Z</dcterms:created>
  <dcterms:modified xsi:type="dcterms:W3CDTF">2018-09-13T08:27:30Z</dcterms:modified>
</cp:coreProperties>
</file>